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2"/>
  </p:handout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576" autoAdjust="0"/>
  </p:normalViewPr>
  <p:slideViewPr>
    <p:cSldViewPr>
      <p:cViewPr>
        <p:scale>
          <a:sx n="100" d="100"/>
          <a:sy n="100" d="100"/>
        </p:scale>
        <p:origin x="-10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056CB-579D-4DF3-91CB-689C8E54B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F6AB4-2985-400E-B531-07E2C8E73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9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61940-A44F-4551-89DA-81AC7B956271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0D7F2D-219D-456D-9AA2-393FC06B4D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0101" y="3068960"/>
            <a:ext cx="8532911" cy="1440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Робота </a:t>
            </a:r>
            <a:r>
              <a:rPr lang="uk-UA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автоматизованого </a:t>
            </a:r>
          </a:p>
          <a:p>
            <a:pPr marL="0" indent="0" algn="ctr">
              <a:buNone/>
            </a:pPr>
            <a:r>
              <a:rPr lang="uk-UA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планування навчального процесу та формування розкладу </a:t>
            </a:r>
            <a:endParaRPr lang="en-US" sz="40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98444" y="836712"/>
            <a:ext cx="6120606" cy="1080219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2200" b="1" i="1" dirty="0" smtClean="0"/>
              <a:t>МІНІСТЕРСТВО ОСВІТИ І НАУКИ УКРАЇНИ</a:t>
            </a:r>
            <a:br>
              <a:rPr lang="uk-UA" sz="2200" b="1" i="1" dirty="0" smtClean="0"/>
            </a:br>
            <a:r>
              <a:rPr lang="uk-UA" sz="2200" b="1" i="1" dirty="0" smtClean="0"/>
              <a:t>ВІННИЦЬКИЙ НАЦІОНАЛЬНИЙ </a:t>
            </a:r>
            <a:br>
              <a:rPr lang="uk-UA" sz="2200" b="1" i="1" dirty="0" smtClean="0"/>
            </a:br>
            <a:r>
              <a:rPr lang="uk-UA" sz="2200" b="1" i="1" dirty="0" smtClean="0"/>
              <a:t>АГРАРНИЙ УНІВЕРСИТЕТ</a:t>
            </a:r>
            <a:endParaRPr lang="ru-RU" sz="2200" dirty="0" smtClean="0"/>
          </a:p>
        </p:txBody>
      </p:sp>
      <p:pic>
        <p:nvPicPr>
          <p:cNvPr id="7" name="Рисунок 25" descr="vsau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11" y="548680"/>
            <a:ext cx="2088233" cy="20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5805264"/>
            <a:ext cx="6768678" cy="64817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b="1" i="1" dirty="0" smtClean="0"/>
              <a:t>Вінниця, 2021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420888"/>
            <a:ext cx="432048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5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Дякую за увагу.</a:t>
            </a:r>
            <a:endParaRPr lang="en-US" sz="45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718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395848"/>
            <a:ext cx="8424936" cy="50574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569" y="603760"/>
            <a:ext cx="8532911" cy="10081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uk-UA" sz="4000" b="1" i="1" dirty="0" smtClean="0">
                <a:latin typeface="+mj-lt"/>
                <a:ea typeface="+mj-ea"/>
                <a:cs typeface="+mj-cs"/>
              </a:rPr>
              <a:t>	</a:t>
            </a:r>
            <a:r>
              <a:rPr lang="uk-UA" sz="6400" b="1" i="1" dirty="0" smtClean="0">
                <a:latin typeface="+mj-lt"/>
                <a:ea typeface="+mj-ea"/>
                <a:cs typeface="+mj-cs"/>
              </a:rPr>
              <a:t>За робочими навчальними планами спеціальностей формується робочий навчальний план у </a:t>
            </a:r>
            <a:r>
              <a:rPr lang="uk-UA" sz="6400" b="1" i="1" dirty="0">
                <a:latin typeface="+mj-lt"/>
                <a:ea typeface="+mj-ea"/>
                <a:cs typeface="+mj-cs"/>
              </a:rPr>
              <a:t>автоматизованій системі </a:t>
            </a:r>
            <a:r>
              <a:rPr lang="uk-UA" sz="6400" b="1" i="1" dirty="0" smtClean="0">
                <a:latin typeface="+mj-lt"/>
                <a:ea typeface="+mj-ea"/>
                <a:cs typeface="+mj-cs"/>
              </a:rPr>
              <a:t>із зазначенням навчальних дисциплін, кількості годин лекційних та практичних занять, рубіжним контролем та закріпленням дисципліни за певною кафедрою університету.</a:t>
            </a:r>
            <a:r>
              <a:rPr lang="uk-UA" sz="6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</a:t>
            </a:r>
            <a:endParaRPr lang="en-US" sz="64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241456"/>
            <a:ext cx="6408712" cy="362304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1. Планування навчального навантаження</a:t>
            </a:r>
            <a:endParaRPr lang="en-US" sz="2400" b="1" i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72" t="2167" r="821" b="3860"/>
          <a:stretch/>
        </p:blipFill>
        <p:spPr bwMode="auto">
          <a:xfrm>
            <a:off x="467544" y="1611872"/>
            <a:ext cx="8346518" cy="4913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4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060848"/>
            <a:ext cx="8424936" cy="43924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333" y="210211"/>
            <a:ext cx="8532911" cy="10081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4000" b="1" i="1" dirty="0" smtClean="0">
                <a:latin typeface="+mj-lt"/>
                <a:ea typeface="+mj-ea"/>
                <a:cs typeface="+mj-cs"/>
              </a:rPr>
              <a:t>	</a:t>
            </a:r>
            <a:r>
              <a:rPr lang="uk-UA" sz="2100" b="1" i="1" dirty="0" smtClean="0">
                <a:latin typeface="+mj-lt"/>
                <a:ea typeface="+mj-ea"/>
                <a:cs typeface="+mj-cs"/>
              </a:rPr>
              <a:t>У </a:t>
            </a:r>
            <a:r>
              <a:rPr lang="uk-UA" sz="2100" b="1" i="1" dirty="0">
                <a:latin typeface="+mj-lt"/>
                <a:ea typeface="+mj-ea"/>
                <a:cs typeface="+mj-cs"/>
              </a:rPr>
              <a:t>відповідності до </a:t>
            </a:r>
            <a:r>
              <a:rPr lang="uk-UA" sz="2100" b="1" i="1" dirty="0" smtClean="0">
                <a:latin typeface="+mj-lt"/>
                <a:ea typeface="+mj-ea"/>
                <a:cs typeface="+mj-cs"/>
              </a:rPr>
              <a:t>контингенту здобувачів вищої освіти, їх спеціальності, в автоматизованій системі управління навчальним процесом формуються академічні групи.</a:t>
            </a:r>
            <a:endParaRPr lang="en-US" sz="21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2633" b="3704"/>
          <a:stretch/>
        </p:blipFill>
        <p:spPr bwMode="auto">
          <a:xfrm>
            <a:off x="467544" y="1218323"/>
            <a:ext cx="8352927" cy="5235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362200" y="599334"/>
            <a:ext cx="8532911" cy="74143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uk-UA" sz="4000" b="1" i="1" dirty="0" smtClean="0">
                <a:latin typeface="+mj-lt"/>
                <a:ea typeface="+mj-ea"/>
                <a:cs typeface="+mj-cs"/>
              </a:rPr>
              <a:t>	</a:t>
            </a:r>
            <a:r>
              <a:rPr lang="uk-UA" sz="6400" b="1" i="1" dirty="0" smtClean="0">
                <a:latin typeface="+mj-lt"/>
                <a:ea typeface="+mj-ea"/>
                <a:cs typeface="+mj-cs"/>
              </a:rPr>
              <a:t>Дисципліни, які вивчаються на паралелі одного року вступу здобувачів вищої освіти та з однаковою кількістю кредитів і годин лекційних занять, об'єднуються у лекційні потоки.</a:t>
            </a:r>
            <a:endParaRPr lang="en-US" sz="64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0343" y="237030"/>
            <a:ext cx="5616624" cy="362304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2. Формування лекційних потоків</a:t>
            </a:r>
            <a:endParaRPr lang="en-US" sz="2400" b="1" i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t="2323" r="1536" b="3550"/>
          <a:stretch/>
        </p:blipFill>
        <p:spPr bwMode="auto">
          <a:xfrm>
            <a:off x="362200" y="1340768"/>
            <a:ext cx="845827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15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444038" y="800359"/>
            <a:ext cx="8519504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uk-UA" sz="1600" b="1" i="1" dirty="0" smtClean="0">
                <a:latin typeface="+mj-lt"/>
                <a:ea typeface="+mj-ea"/>
                <a:cs typeface="+mj-cs"/>
              </a:rPr>
              <a:t>	В автоматизованій програмі формується навчальне навантаження кафедр університету, де зазначено години, передбачені для викладання навчальних дисциплін, практичного навчання, керівництва та рецензування дипломним </a:t>
            </a:r>
            <a:r>
              <a:rPr lang="uk-UA" sz="1600" b="1" i="1" dirty="0" err="1" smtClean="0">
                <a:latin typeface="+mj-lt"/>
                <a:ea typeface="+mj-ea"/>
                <a:cs typeface="+mj-cs"/>
              </a:rPr>
              <a:t>проєктуванням</a:t>
            </a:r>
            <a:r>
              <a:rPr lang="uk-UA" sz="1600" b="1" i="1" dirty="0" smtClean="0">
                <a:latin typeface="+mj-lt"/>
                <a:ea typeface="+mj-ea"/>
                <a:cs typeface="+mj-cs"/>
              </a:rPr>
              <a:t>, керівництва курсовими </a:t>
            </a:r>
            <a:r>
              <a:rPr lang="uk-UA" sz="1600" b="1" i="1" dirty="0" err="1" smtClean="0">
                <a:latin typeface="+mj-lt"/>
                <a:ea typeface="+mj-ea"/>
                <a:cs typeface="+mj-cs"/>
              </a:rPr>
              <a:t>проєктами</a:t>
            </a:r>
            <a:r>
              <a:rPr lang="uk-UA" sz="1600" b="1" i="1" dirty="0" smtClean="0">
                <a:latin typeface="+mj-lt"/>
                <a:ea typeface="+mj-ea"/>
                <a:cs typeface="+mj-cs"/>
              </a:rPr>
              <a:t>, навантаження по аспірантурі, участь у ДЕК.</a:t>
            </a:r>
            <a:endParaRPr lang="en-US" sz="16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2030" y="116632"/>
            <a:ext cx="8663520" cy="685208"/>
          </a:xfrm>
        </p:spPr>
        <p:txBody>
          <a:bodyPr>
            <a:noAutofit/>
          </a:bodyPr>
          <a:lstStyle/>
          <a:p>
            <a:pPr algn="ctr"/>
            <a:r>
              <a:rPr lang="uk-UA" sz="2200" b="1" i="1" dirty="0" smtClean="0"/>
              <a:t>3. Формування об'ємів навчального навантаження </a:t>
            </a:r>
            <a:br>
              <a:rPr lang="uk-UA" sz="2200" b="1" i="1" dirty="0" smtClean="0"/>
            </a:br>
            <a:r>
              <a:rPr lang="uk-UA" sz="2200" b="1" i="1" dirty="0" smtClean="0"/>
              <a:t>кафедр університету </a:t>
            </a:r>
            <a:endParaRPr lang="en-US" sz="2200" b="1" i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2787" r="174" b="3860"/>
          <a:stretch/>
        </p:blipFill>
        <p:spPr bwMode="auto">
          <a:xfrm>
            <a:off x="444038" y="1916832"/>
            <a:ext cx="844844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430741" y="859761"/>
            <a:ext cx="8519504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uk-UA" sz="1600" b="1" i="1" dirty="0" smtClean="0">
                <a:latin typeface="+mj-lt"/>
                <a:ea typeface="+mj-ea"/>
                <a:cs typeface="+mj-cs"/>
              </a:rPr>
              <a:t>	Після того, як на кафедрі отримали об'єм навчального навантаження, формують розподіл навчального навантаження між викладачами кафедр, який затверджується протоколом засідання з погодженням кожного викладача.   </a:t>
            </a:r>
            <a:endParaRPr lang="en-US" sz="16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" y="124184"/>
            <a:ext cx="8950245" cy="698726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4. Здійснення розподілів навчального навантаження </a:t>
            </a:r>
            <a:br>
              <a:rPr lang="uk-UA" sz="2400" b="1" i="1" dirty="0" smtClean="0"/>
            </a:br>
            <a:r>
              <a:rPr lang="uk-UA" sz="2400" b="1" i="1" dirty="0" smtClean="0"/>
              <a:t>між викладачами кафедр</a:t>
            </a:r>
            <a:endParaRPr lang="en-US" sz="2400" b="1" i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839" b="2235"/>
          <a:stretch/>
        </p:blipFill>
        <p:spPr bwMode="auto">
          <a:xfrm rot="16200000">
            <a:off x="-495630" y="2510501"/>
            <a:ext cx="4608513" cy="3133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906" t="2038" r="7638"/>
          <a:stretch/>
        </p:blipFill>
        <p:spPr bwMode="auto">
          <a:xfrm rot="16200000">
            <a:off x="4239927" y="1384808"/>
            <a:ext cx="3888432" cy="5240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3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483944" y="2132856"/>
            <a:ext cx="3528392" cy="39604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600" b="1" i="1" dirty="0" smtClean="0">
                <a:latin typeface="+mj-lt"/>
                <a:ea typeface="+mj-ea"/>
                <a:cs typeface="+mj-cs"/>
              </a:rPr>
              <a:t>	Завідувачі </a:t>
            </a:r>
            <a:r>
              <a:rPr lang="uk-UA" sz="1600" b="1" i="1" dirty="0">
                <a:latin typeface="+mj-lt"/>
                <a:ea typeface="+mj-ea"/>
                <a:cs typeface="+mj-cs"/>
              </a:rPr>
              <a:t>кафедр д</a:t>
            </a:r>
            <a:r>
              <a:rPr lang="uk-UA" sz="1600" b="1" i="1" dirty="0" smtClean="0">
                <a:latin typeface="+mj-lt"/>
                <a:ea typeface="+mj-ea"/>
                <a:cs typeface="+mj-cs"/>
              </a:rPr>
              <a:t>о навчального відділу надають затверджений кафедральним засіданням розподіл навчального навантаження та закріплення науково-педагогічних працівників кафедри за викладанням дисципліни у певній академічній групі чи на лекційному потоці із зазначенням аудиторії, де бажане викладання дисципліни. </a:t>
            </a:r>
          </a:p>
          <a:p>
            <a:pPr marL="0" indent="0" algn="just">
              <a:buNone/>
            </a:pPr>
            <a:r>
              <a:rPr lang="uk-UA" sz="1600" b="1" i="1" dirty="0">
                <a:latin typeface="+mj-lt"/>
                <a:ea typeface="+mj-ea"/>
                <a:cs typeface="+mj-cs"/>
              </a:rPr>
              <a:t>	</a:t>
            </a:r>
            <a:r>
              <a:rPr lang="uk-UA" sz="1600" b="1" i="1" dirty="0" smtClean="0">
                <a:latin typeface="+mj-lt"/>
                <a:ea typeface="+mj-ea"/>
                <a:cs typeface="+mj-cs"/>
              </a:rPr>
              <a:t>У автоматизованій програмі за навчальними дисциплінами кафедр здійснюється закріплення викладачів у повній відповідності до розподілів.  </a:t>
            </a:r>
            <a:endParaRPr lang="en-US" sz="16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584559"/>
            <a:ext cx="3849224" cy="1260265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5. Відомості про закріплення викладачів за навчальними дисциплінами </a:t>
            </a:r>
            <a:endParaRPr lang="en-US" sz="24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11021" y="1277611"/>
            <a:ext cx="62823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420261" y="699487"/>
            <a:ext cx="8519504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uk-UA" sz="1600" b="1" i="1" dirty="0" smtClean="0">
                <a:latin typeface="+mj-lt"/>
                <a:ea typeface="+mj-ea"/>
                <a:cs typeface="+mj-cs"/>
              </a:rPr>
              <a:t>	Після поданої завідувачами кафедр до навчального відділу інформації формується розклад навчальних занять академічних груп здобувачів вищої освіти на навчальний семестр</a:t>
            </a:r>
            <a:endParaRPr lang="en-US" sz="16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9" y="68613"/>
            <a:ext cx="7272808" cy="562262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6. Формування розкладу навчальних занять</a:t>
            </a:r>
            <a:endParaRPr lang="en-US" sz="2400" b="1" i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2322" b="3704"/>
          <a:stretch/>
        </p:blipFill>
        <p:spPr bwMode="auto">
          <a:xfrm>
            <a:off x="420261" y="1556793"/>
            <a:ext cx="8328203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2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438902" y="908720"/>
            <a:ext cx="8519504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600" b="1" i="1" dirty="0" smtClean="0">
                <a:latin typeface="+mj-lt"/>
                <a:ea typeface="+mj-ea"/>
                <a:cs typeface="+mj-cs"/>
              </a:rPr>
              <a:t>	Кожний науково-педагогічний працівник</a:t>
            </a:r>
            <a:r>
              <a:rPr lang="en-US" sz="16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1600" b="1" i="1" dirty="0" smtClean="0">
                <a:latin typeface="+mj-lt"/>
                <a:ea typeface="+mj-ea"/>
                <a:cs typeface="+mj-cs"/>
              </a:rPr>
              <a:t>та здобувач вищої освіти зі свого персонального кабінету у електронній системі управління ВНЗ «Сократ» може у будь-який момент бачити розклад навчальних занять та прослідковувати за його змінами, </a:t>
            </a:r>
            <a:r>
              <a:rPr lang="uk-UA" sz="1600" b="1" i="1" dirty="0">
                <a:latin typeface="+mj-lt"/>
                <a:ea typeface="+mj-ea"/>
                <a:cs typeface="+mj-cs"/>
              </a:rPr>
              <a:t>зробленими у окремих </a:t>
            </a:r>
            <a:r>
              <a:rPr lang="uk-UA" sz="1600" b="1" i="1" dirty="0" smtClean="0">
                <a:latin typeface="+mj-lt"/>
                <a:ea typeface="+mj-ea"/>
                <a:cs typeface="+mj-cs"/>
              </a:rPr>
              <a:t>випадках як виключення.</a:t>
            </a:r>
            <a:endParaRPr lang="en-US" sz="16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2" y="1988840"/>
            <a:ext cx="8208912" cy="486916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2250" y="116632"/>
            <a:ext cx="7272808" cy="730267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7. Розклад викладача у персональному кабінеті електронної системи Сократ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522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585858"/>
      </a:dk1>
      <a:lt1>
        <a:sysClr val="window" lastClr="FCFC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</TotalTime>
  <Words>67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МІНІСТЕРСТВО ОСВІТИ І НАУКИ УКРАЇНИ ВІННИЦЬКИЙ НАЦІОНАЛЬНИЙ  АГРАРНИЙ УНІВЕРСИТЕТ</vt:lpstr>
      <vt:lpstr>1. Планування навчального навантаження</vt:lpstr>
      <vt:lpstr>Презентация PowerPoint</vt:lpstr>
      <vt:lpstr>2. Формування лекційних потоків</vt:lpstr>
      <vt:lpstr>3. Формування об'ємів навчального навантаження  кафедр університету </vt:lpstr>
      <vt:lpstr>4. Здійснення розподілів навчального навантаження  між викладачами кафедр</vt:lpstr>
      <vt:lpstr>5. Відомості про закріплення викладачів за навчальними дисциплінами </vt:lpstr>
      <vt:lpstr>6. Формування розкладу навчальних занять</vt:lpstr>
      <vt:lpstr>7. Розклад викладача у персональному кабінеті електронної системи Сократ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ОЛЬГА</cp:lastModifiedBy>
  <cp:revision>53</cp:revision>
  <cp:lastPrinted>2021-05-12T06:54:10Z</cp:lastPrinted>
  <dcterms:created xsi:type="dcterms:W3CDTF">2017-10-29T10:06:43Z</dcterms:created>
  <dcterms:modified xsi:type="dcterms:W3CDTF">2021-05-12T06:54:30Z</dcterms:modified>
</cp:coreProperties>
</file>